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8" r:id="rId4"/>
    <p:sldMasterId id="2147483708" r:id="rId5"/>
    <p:sldMasterId id="2147483680" r:id="rId6"/>
    <p:sldMasterId id="2147483702" r:id="rId7"/>
  </p:sldMasterIdLst>
  <p:notesMasterIdLst>
    <p:notesMasterId r:id="rId14"/>
  </p:notesMasterIdLst>
  <p:handoutMasterIdLst>
    <p:handoutMasterId r:id="rId15"/>
  </p:handoutMasterIdLst>
  <p:sldIdLst>
    <p:sldId id="281" r:id="rId8"/>
    <p:sldId id="274" r:id="rId9"/>
    <p:sldId id="287" r:id="rId10"/>
    <p:sldId id="288" r:id="rId11"/>
    <p:sldId id="289" r:id="rId12"/>
    <p:sldId id="278" r:id="rId13"/>
  </p:sldIdLst>
  <p:sldSz cx="9144000" cy="5143500" type="screen16x9"/>
  <p:notesSz cx="6858000" cy="9144000"/>
  <p:embeddedFontLst>
    <p:embeddedFont>
      <p:font typeface="Degular Display Black" panose="020B0904050503060204" pitchFamily="34" charset="0"/>
      <p:bold r:id="rId16"/>
    </p:embeddedFont>
    <p:embeddedFont>
      <p:font typeface="Inter Light" panose="020B0604020202020204" charset="0"/>
      <p:regular r:id="rId17"/>
      <p:bold r:id="rId18"/>
      <p:italic r:id="rId19"/>
      <p:boldItalic r:id="rId20"/>
    </p:embeddedFont>
    <p:embeddedFont>
      <p:font typeface="Inter Medium" panose="020B0604020202020204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Lato Light" panose="020F0502020204030203" pitchFamily="34" charset="0"/>
      <p:regular r:id="rId29"/>
      <p:italic r:id="rId30"/>
    </p:embeddedFont>
    <p:embeddedFont>
      <p:font typeface="Myriad Pro Light" panose="020B0403030403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Presentation title slides" id="{65E9254F-D5CA-DF41-A15B-AD0D5BF6FF7C}">
          <p14:sldIdLst>
            <p14:sldId id="281"/>
            <p14:sldId id="274"/>
            <p14:sldId id="287"/>
            <p14:sldId id="288"/>
            <p14:sldId id="289"/>
            <p14:sldId id="278"/>
          </p14:sldIdLst>
        </p14:section>
        <p14:section name="Subsection slides" id="{02E9BC57-D9D5-9D42-87C7-4D9961CC7452}">
          <p14:sldIdLst/>
        </p14:section>
        <p14:section name="Main body slides" id="{C7510211-40ED-6F48-87F7-AF0594C0DA6C}">
          <p14:sldIdLst/>
        </p14:section>
        <p14:section name="Other Information" id="{E17A13C9-BC0B-554F-B7B3-03488682DE31}">
          <p14:sldIdLst/>
        </p14:section>
        <p14:section name="End slides" id="{D68FBC8B-048A-A947-84D4-CA392EFB3CB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E4E1DD"/>
    <a:srgbClr val="000000"/>
    <a:srgbClr val="111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E680C7-4346-4463-ACD9-B077A6CAAD75}" v="6" dt="2026-06-03T09:32:32.474"/>
    <p1510:client id="{DB526C60-6375-446D-B409-6E90DE4D5A9E}" v="3" dt="2026-06-03T11:31:37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85" autoAdjust="0"/>
  </p:normalViewPr>
  <p:slideViewPr>
    <p:cSldViewPr snapToGrid="0">
      <p:cViewPr varScale="1">
        <p:scale>
          <a:sx n="135" d="100"/>
          <a:sy n="135" d="100"/>
        </p:scale>
        <p:origin x="96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microsoft.com/office/2015/10/relationships/revisionInfo" Target="revisionInfo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1BED49-F18A-3BCE-FD2E-5EAD401C05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EBF67-C65A-76D6-ACF3-B621A9CE72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910AA-C7E1-EF44-AAD2-B4359BE5221D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E07C2-F1A2-5557-955E-4E20BA818A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0665B-AA16-4D0D-4C18-62A26FDAFE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6E68D-10AE-6C42-BEED-0D290752C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87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11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E5FCA-5771-DDCD-4717-152C7845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90CBF-4419-747F-FC3B-4B73D5D16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C3C35-9BBF-3D20-5795-A040E99CC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35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00608-212B-7AF3-5BA6-F968DF240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ED8B5F-05B1-E71F-A1D5-5CD3D1A0C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99689-089F-8D88-8E09-0789433A1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69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75488-0340-0BC3-EFCD-102D16AC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5CA9BC-6C99-6873-4FA1-02142B8A3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9EC7AF-3B37-86C4-853A-4DD663D21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46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1_Title - Horizon B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with her arms crossed&#10;&#10;AI-generated content may be incorrect.">
            <a:extLst>
              <a:ext uri="{FF2B5EF4-FFF2-40B4-BE49-F238E27FC236}">
                <a16:creationId xmlns:a16="http://schemas.microsoft.com/office/drawing/2014/main" id="{D36E8000-894A-64EF-2EBA-C63C03083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9139238" cy="51461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AB0FD63-DEBE-5E55-9EE7-887D2BAD4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9271" y="2337342"/>
            <a:ext cx="4792042" cy="1095321"/>
          </a:xfrm>
          <a:prstGeom prst="rect">
            <a:avLst/>
          </a:prstGeom>
        </p:spPr>
        <p:txBody>
          <a:bodyPr/>
          <a:lstStyle>
            <a:lvl1pPr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1462743-4220-4F96-5C9B-9EFDA6B9F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9270" y="3432664"/>
            <a:ext cx="3857213" cy="562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CBAFB7E2-10EC-6371-47A1-3354551940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66" y="170721"/>
            <a:ext cx="1767902" cy="3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7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WVUK Horizon 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" t="1315" r="11376" b="-227"/>
          <a:stretch/>
        </p:blipFill>
        <p:spPr>
          <a:xfrm rot="10800000">
            <a:off x="-97" y="898926"/>
            <a:ext cx="7607572" cy="424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DFFE335D-3E10-5F98-9D45-323179C31D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456" y="3638041"/>
            <a:ext cx="7886700" cy="58312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9FE2C06-1603-0B70-B6B1-96B685CB1A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784" y="4221163"/>
            <a:ext cx="7886700" cy="70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295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VUK 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ark blue background with a black circle&#10;&#10;AI-generated content may be incorrect.">
            <a:extLst>
              <a:ext uri="{FF2B5EF4-FFF2-40B4-BE49-F238E27FC236}">
                <a16:creationId xmlns:a16="http://schemas.microsoft.com/office/drawing/2014/main" id="{CF341DAF-6C76-6540-0BC0-0BFD200C6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D307256-BA6B-47FE-6E41-080E5861D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456" y="3623371"/>
            <a:ext cx="7886700" cy="597792"/>
          </a:xfrm>
          <a:prstGeom prst="rect">
            <a:avLst/>
          </a:prstGeom>
        </p:spPr>
        <p:txBody>
          <a:bodyPr/>
          <a:lstStyle>
            <a:lvl1pPr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9C37CA-5DD8-0683-3C1C-8F8A81B29A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784" y="4221163"/>
            <a:ext cx="7886700" cy="708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5BCEA506-F619-8278-121C-934A90AC1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66" y="170721"/>
            <a:ext cx="1767902" cy="3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4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84466-921B-32FA-5C0A-E2CF9530D7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4638"/>
            <a:ext cx="7886700" cy="8540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1" name="Google Shape;47;p7">
            <a:extLst>
              <a:ext uri="{FF2B5EF4-FFF2-40B4-BE49-F238E27FC236}">
                <a16:creationId xmlns:a16="http://schemas.microsoft.com/office/drawing/2014/main" id="{B71EE0FE-0CFB-663C-E653-9812F79B84F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800">
                <a:solidFill>
                  <a:srgbClr val="C9C4BC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56;p9">
            <a:extLst>
              <a:ext uri="{FF2B5EF4-FFF2-40B4-BE49-F238E27FC236}">
                <a16:creationId xmlns:a16="http://schemas.microsoft.com/office/drawing/2014/main" id="{BABA99F0-EA62-E52E-6673-A9D62EC36D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141244"/>
            <a:ext cx="7886700" cy="352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800"/>
              <a:buFontTx/>
              <a:buNone/>
              <a:defRPr sz="2400" b="1" i="0" u="none" strike="noStrike" cap="none">
                <a:solidFill>
                  <a:srgbClr val="1112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Inter Light"/>
              </a:defRPr>
            </a:lvl1pPr>
            <a:lvl2pPr marL="623888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  <a:defRPr sz="2000" b="0" i="0" u="none" strike="noStrike" cap="none">
                <a:solidFill>
                  <a:srgbClr val="11122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2pPr>
            <a:lvl3pPr marL="804863" marR="0" lvl="2" indent="-180975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1122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600" b="0" i="0" u="none" strike="noStrike" cap="none">
                <a:solidFill>
                  <a:srgbClr val="11122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600" b="0" i="0" u="none" strike="noStrike" cap="none">
                <a:solidFill>
                  <a:srgbClr val="11122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808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FA8D-8B5A-6976-32A7-7C514C812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4638"/>
            <a:ext cx="7886700" cy="8540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1493B-A22B-49D3-768A-899DD3A04B4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228725"/>
            <a:ext cx="3867150" cy="3403600"/>
          </a:xfrm>
          <a:prstGeom prst="roundRect">
            <a:avLst>
              <a:gd name="adj" fmla="val 4817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9" name="Google Shape;47;p7">
            <a:extLst>
              <a:ext uri="{FF2B5EF4-FFF2-40B4-BE49-F238E27FC236}">
                <a16:creationId xmlns:a16="http://schemas.microsoft.com/office/drawing/2014/main" id="{42A70EDF-DDEB-46CC-754F-C6DC470D96A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800">
                <a:solidFill>
                  <a:srgbClr val="C9C4BC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CDD0BD-579F-4300-6DB7-010DA7B82FD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48202" y="1253578"/>
            <a:ext cx="3867150" cy="3403600"/>
          </a:xfrm>
          <a:prstGeom prst="roundRect">
            <a:avLst>
              <a:gd name="adj" fmla="val 4817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932555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E44-858D-C712-64D8-379E1D5F19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4639"/>
            <a:ext cx="7886700" cy="86121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Google Shape;47;p7">
            <a:extLst>
              <a:ext uri="{FF2B5EF4-FFF2-40B4-BE49-F238E27FC236}">
                <a16:creationId xmlns:a16="http://schemas.microsoft.com/office/drawing/2014/main" id="{BD8F004E-27D2-F23A-B7F8-464AA4B8677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800">
                <a:solidFill>
                  <a:srgbClr val="C9C4BC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270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628650" y="394100"/>
            <a:ext cx="78867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Inter Medium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cxnSp>
        <p:nvCxnSpPr>
          <p:cNvPr id="60" name="Google Shape;60;p9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9"/>
          <p:cNvSpPr/>
          <p:nvPr/>
        </p:nvSpPr>
        <p:spPr>
          <a:xfrm>
            <a:off x="0" y="0"/>
            <a:ext cx="9149400" cy="10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Myriad Pro Light" panose="020B0403030403020204" pitchFamily="34" charset="0"/>
              <a:ea typeface="Inter Light"/>
              <a:cs typeface="Inter Light"/>
              <a:sym typeface="Inter Light"/>
            </a:endParaRPr>
          </a:p>
        </p:txBody>
      </p:sp>
      <p:sp>
        <p:nvSpPr>
          <p:cNvPr id="3" name="Google Shape;47;p7">
            <a:extLst>
              <a:ext uri="{FF2B5EF4-FFF2-40B4-BE49-F238E27FC236}">
                <a16:creationId xmlns:a16="http://schemas.microsoft.com/office/drawing/2014/main" id="{4A8D50BF-A467-4512-8A6A-5D02FAD17ED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800">
                <a:solidFill>
                  <a:srgbClr val="C9C4BC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Google Shape;56;p9">
            <a:extLst>
              <a:ext uri="{FF2B5EF4-FFF2-40B4-BE49-F238E27FC236}">
                <a16:creationId xmlns:a16="http://schemas.microsoft.com/office/drawing/2014/main" id="{C62CBE1F-0F3B-3E04-4647-E94D494166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141244"/>
            <a:ext cx="7886700" cy="352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800"/>
              <a:buFont typeface="Arial" panose="020B0604020202020204" pitchFamily="34" charset="0"/>
              <a:buChar char="•"/>
              <a:defRPr sz="1800" b="0" i="0" u="none" strike="noStrike" cap="none">
                <a:solidFill>
                  <a:srgbClr val="1112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Inter Ligh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282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9E35F08-63EA-EECE-1C9A-F98B09FB705D}"/>
              </a:ext>
            </a:extLst>
          </p:cNvPr>
          <p:cNvSpPr/>
          <p:nvPr userDrawn="1"/>
        </p:nvSpPr>
        <p:spPr>
          <a:xfrm>
            <a:off x="4901973" y="1317574"/>
            <a:ext cx="3613378" cy="1614488"/>
          </a:xfrm>
          <a:prstGeom prst="roundRect">
            <a:avLst/>
          </a:prstGeom>
          <a:solidFill>
            <a:srgbClr val="F3F2F0"/>
          </a:solidFill>
          <a:ln w="9525" cap="flat" cmpd="sng">
            <a:solidFill>
              <a:srgbClr val="E9E7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>
              <a:buNone/>
            </a:pPr>
            <a:endParaRPr lang="en-GB" sz="1200" b="0" i="0" dirty="0">
              <a:solidFill>
                <a:srgbClr val="000000"/>
              </a:solidFill>
              <a:latin typeface="Myriad Pro Light" panose="020B0403030403020204" pitchFamily="34" charset="0"/>
              <a:ea typeface="Inter Light"/>
              <a:cs typeface="Inter Light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9DB33C7-76F4-835D-250E-8348F17D5DFE}"/>
              </a:ext>
            </a:extLst>
          </p:cNvPr>
          <p:cNvSpPr/>
          <p:nvPr userDrawn="1"/>
        </p:nvSpPr>
        <p:spPr>
          <a:xfrm>
            <a:off x="4901972" y="3016928"/>
            <a:ext cx="3612882" cy="1614488"/>
          </a:xfrm>
          <a:prstGeom prst="roundRect">
            <a:avLst/>
          </a:prstGeom>
          <a:solidFill>
            <a:srgbClr val="F3F2F0"/>
          </a:solidFill>
          <a:ln w="9525" cap="flat" cmpd="sng">
            <a:solidFill>
              <a:srgbClr val="E9E7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>
              <a:buNone/>
            </a:pPr>
            <a:endParaRPr lang="en-GB" sz="1200" b="0" i="0" dirty="0">
              <a:solidFill>
                <a:srgbClr val="000000"/>
              </a:solidFill>
              <a:latin typeface="Myriad Pro Light" panose="020B0403030403020204" pitchFamily="34" charset="0"/>
              <a:ea typeface="Inter Light"/>
              <a:cs typeface="Inter Light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9A6B724-A59F-3694-042A-43645206809B}"/>
              </a:ext>
            </a:extLst>
          </p:cNvPr>
          <p:cNvSpPr/>
          <p:nvPr userDrawn="1"/>
        </p:nvSpPr>
        <p:spPr>
          <a:xfrm>
            <a:off x="628650" y="1317575"/>
            <a:ext cx="3916363" cy="3309446"/>
          </a:xfrm>
          <a:prstGeom prst="roundRect">
            <a:avLst>
              <a:gd name="adj" fmla="val 6727"/>
            </a:avLst>
          </a:prstGeom>
          <a:solidFill>
            <a:srgbClr val="F3F2F0"/>
          </a:solidFill>
          <a:ln w="9525" cap="flat" cmpd="sng">
            <a:solidFill>
              <a:srgbClr val="E9E7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>
              <a:buNone/>
            </a:pPr>
            <a:endParaRPr lang="en-GB" sz="1200" b="0" i="0" dirty="0">
              <a:solidFill>
                <a:srgbClr val="000000"/>
              </a:solidFill>
              <a:latin typeface="Myriad Pro Light" panose="020B0403030403020204" pitchFamily="34" charset="0"/>
              <a:ea typeface="Inter Light"/>
              <a:cs typeface="Inter Ligh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CF70BEA-9C47-ED59-A546-E3BC2FA2C1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317575"/>
            <a:ext cx="3916363" cy="330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800"/>
              <a:buFontTx/>
              <a:buNone/>
              <a:defRPr sz="1400" b="0" i="0" u="none" strike="noStrike" cap="none">
                <a:solidFill>
                  <a:srgbClr val="1112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Inter Ligh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28650" y="394100"/>
            <a:ext cx="78867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Medium"/>
              <a:buNone/>
              <a:defRPr sz="28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Inter Medium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cxnSp>
        <p:nvCxnSpPr>
          <p:cNvPr id="74" name="Google Shape;74;p11"/>
          <p:cNvCxnSpPr/>
          <p:nvPr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" name="Google Shape;75;p11"/>
          <p:cNvSpPr/>
          <p:nvPr/>
        </p:nvSpPr>
        <p:spPr>
          <a:xfrm>
            <a:off x="0" y="0"/>
            <a:ext cx="9149400" cy="10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Myriad Pro Light" panose="020B0403030403020204" pitchFamily="34" charset="0"/>
              <a:ea typeface="Inter Light"/>
              <a:cs typeface="Inter Light"/>
              <a:sym typeface="Inter Light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DDCDAC5-A463-A3DE-C971-D0BF31775E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01475" y="1317574"/>
            <a:ext cx="3613875" cy="16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800"/>
              <a:buFontTx/>
              <a:buNone/>
              <a:defRPr sz="1200" b="0" i="0" u="none" strike="noStrike" cap="none">
                <a:solidFill>
                  <a:srgbClr val="1112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Inter Ligh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1320792-A993-6A98-B294-E01064A076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1475" y="3012533"/>
            <a:ext cx="3613378" cy="16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800"/>
              <a:buFontTx/>
              <a:buNone/>
              <a:defRPr sz="1200" b="0" i="0" u="none" strike="noStrike" cap="none">
                <a:solidFill>
                  <a:srgbClr val="1112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Inter Ligh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●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○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222"/>
              </a:buClr>
              <a:buSzPts val="1400"/>
              <a:buFont typeface="Inter Light"/>
              <a:buChar char="■"/>
              <a:defRPr sz="1400" b="0" i="0" u="none" strike="noStrike" cap="none">
                <a:solidFill>
                  <a:srgbClr val="11122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5" name="Google Shape;47;p7">
            <a:extLst>
              <a:ext uri="{FF2B5EF4-FFF2-40B4-BE49-F238E27FC236}">
                <a16:creationId xmlns:a16="http://schemas.microsoft.com/office/drawing/2014/main" id="{4050AECF-6273-69E1-4883-C54D099E39A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800">
                <a:solidFill>
                  <a:srgbClr val="C9C4BC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863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Midnight" preserve="1" userDrawn="1">
  <p:cSld name="Section Midnigh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 hasCustomPrompt="1"/>
          </p:nvPr>
        </p:nvSpPr>
        <p:spPr>
          <a:xfrm>
            <a:off x="275981" y="3365287"/>
            <a:ext cx="524613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  <a:latin typeface="Degular Display Black" panose="020B090405050306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GB" dirty="0"/>
              <a:t>SECTION TITLE</a:t>
            </a:r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C9C4BC"/>
                </a:solidFill>
                <a:latin typeface="+mn-l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9744D362-6655-3220-2EE2-D190F865C6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980" y="4221163"/>
            <a:ext cx="5246139" cy="7080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Subtext</a:t>
            </a:r>
          </a:p>
        </p:txBody>
      </p:sp>
    </p:spTree>
    <p:extLst>
      <p:ext uri="{BB962C8B-B14F-4D97-AF65-F5344CB8AC3E}">
        <p14:creationId xmlns:p14="http://schemas.microsoft.com/office/powerpoint/2010/main" val="228399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Midnight" preserve="1" userDrawn="1">
  <p:cSld name="Content Midnigh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C9C4BC"/>
                </a:solidFill>
                <a:latin typeface="+mn-l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5C56D-72CB-3DD6-4429-7371676BFE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29376" cy="51435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Google Shape;46;p7">
            <a:extLst>
              <a:ext uri="{FF2B5EF4-FFF2-40B4-BE49-F238E27FC236}">
                <a16:creationId xmlns:a16="http://schemas.microsoft.com/office/drawing/2014/main" id="{2F386737-A407-65A4-BC84-D6DBC7AA5CF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42985" y="693757"/>
            <a:ext cx="402984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800">
                <a:solidFill>
                  <a:schemeClr val="lt1"/>
                </a:solidFill>
                <a:latin typeface="Degular Display Black" panose="020B090405050306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GB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84638B-511C-E1A2-810C-082CFFA895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1695449"/>
            <a:ext cx="4029376" cy="275429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1pPr>
            <a:lvl2pPr marL="45720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Content Item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38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idnight" preserve="1" userDrawn="1">
  <p:cSld name="Blank Midnigh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C9C4BC"/>
                </a:solidFill>
                <a:latin typeface="+mn-l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29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1_Title - Horizon B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irls smiling&#10;&#10;AI-generated content may be incorrect.">
            <a:extLst>
              <a:ext uri="{FF2B5EF4-FFF2-40B4-BE49-F238E27FC236}">
                <a16:creationId xmlns:a16="http://schemas.microsoft.com/office/drawing/2014/main" id="{63E46FB7-519D-06BF-4BDA-00673DE24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" y="0"/>
            <a:ext cx="9134477" cy="5143500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BDCCC00D-A7FB-D8D9-C614-C6688E707A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66" y="170721"/>
            <a:ext cx="1767902" cy="36290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4424D47-E0A5-6C17-2A34-11BCDA6F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4356" y="2337342"/>
            <a:ext cx="3406957" cy="1095321"/>
          </a:xfrm>
          <a:prstGeom prst="rect">
            <a:avLst/>
          </a:prstGeom>
        </p:spPr>
        <p:txBody>
          <a:bodyPr/>
          <a:lstStyle>
            <a:lvl1pPr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DFF82CA-1672-694F-BC0A-CC480D72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4356" y="3432664"/>
            <a:ext cx="2472127" cy="562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79492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idnight" preserve="1" userDrawn="1">
  <p:cSld name="1_Blank Midnigh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800">
                <a:solidFill>
                  <a:srgbClr val="C9C4BC"/>
                </a:solidFill>
                <a:latin typeface="+mn-l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86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 Midnight" preserve="1">
  <p:cSld name="Logo On Midnight">
    <p:bg>
      <p:bgRef idx="1001">
        <a:schemeClr val="bg1"/>
      </p:bgRef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2449" y="1572550"/>
            <a:ext cx="5939102" cy="19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02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 White" preserve="1">
  <p:cSld name="Logo On Whit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grey logo&#10;&#10;AI-generated content may be incorrect.">
            <a:extLst>
              <a:ext uri="{FF2B5EF4-FFF2-40B4-BE49-F238E27FC236}">
                <a16:creationId xmlns:a16="http://schemas.microsoft.com/office/drawing/2014/main" id="{0B5476B2-73F3-E498-E6D2-7204842E4E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639" y="2043659"/>
            <a:ext cx="5024318" cy="103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5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1_Title - Horizon B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up in front of a brick wall&#10;&#10;AI-generated content may be incorrect.">
            <a:extLst>
              <a:ext uri="{FF2B5EF4-FFF2-40B4-BE49-F238E27FC236}">
                <a16:creationId xmlns:a16="http://schemas.microsoft.com/office/drawing/2014/main" id="{32801851-2F44-C9D2-1066-2C97E7705D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" y="0"/>
            <a:ext cx="9134477" cy="5143500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35FBDB01-CFFD-3F57-73DF-7425DCC72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66" y="170721"/>
            <a:ext cx="1767902" cy="36290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051EA5B1-9459-A8E5-97AE-EC69CCC3C7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9271" y="2337342"/>
            <a:ext cx="4792042" cy="1095321"/>
          </a:xfrm>
          <a:prstGeom prst="rect">
            <a:avLst/>
          </a:prstGeom>
        </p:spPr>
        <p:txBody>
          <a:bodyPr/>
          <a:lstStyle>
            <a:lvl1pPr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F5C1595-EB7C-D832-A575-9FAB6BA632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9270" y="3432664"/>
            <a:ext cx="3857213" cy="562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860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1_Title - Horizon B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in a white shirt&#10;&#10;AI-generated content may be incorrect.">
            <a:extLst>
              <a:ext uri="{FF2B5EF4-FFF2-40B4-BE49-F238E27FC236}">
                <a16:creationId xmlns:a16="http://schemas.microsoft.com/office/drawing/2014/main" id="{584DEB67-1BB2-1496-DFF8-C4D2B99812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" y="0"/>
            <a:ext cx="9134477" cy="514350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07A5CAD-D70E-EE0C-2D3E-18DCB7D6E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456" y="3111436"/>
            <a:ext cx="7886700" cy="1109727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lang="en-GB" dirty="0"/>
              <a:t>PRESENTATION TITLE IN CAPITALS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B4847A6-BAF2-0071-7507-02B8F96319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784" y="4221163"/>
            <a:ext cx="7886700" cy="70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21030E79-D164-0727-D72E-18B849619B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66" y="170721"/>
            <a:ext cx="1767902" cy="3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8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1_Title - Horizon B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young child&#10;&#10;AI-generated content may be incorrect.">
            <a:extLst>
              <a:ext uri="{FF2B5EF4-FFF2-40B4-BE49-F238E27FC236}">
                <a16:creationId xmlns:a16="http://schemas.microsoft.com/office/drawing/2014/main" id="{93B0F1DB-EA32-5BF6-36D7-E27A0DB39A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" y="0"/>
            <a:ext cx="9134477" cy="514350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506C5C6D-7D64-66B7-4083-E8DA61C69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66" y="170721"/>
            <a:ext cx="1767902" cy="36290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E9A059B8-1BE5-A4CA-6516-4440526D4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907" y="2337342"/>
            <a:ext cx="4376406" cy="1095321"/>
          </a:xfrm>
          <a:prstGeom prst="rect">
            <a:avLst/>
          </a:prstGeom>
        </p:spPr>
        <p:txBody>
          <a:bodyPr/>
          <a:lstStyle>
            <a:lvl1pPr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41DA8A-8DFF-BA92-1077-F19C7478FC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4907" y="3432664"/>
            <a:ext cx="3441576" cy="562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27162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1_Title - Horizon B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sitting in a circle&#10;&#10;AI-generated content may be incorrect.">
            <a:extLst>
              <a:ext uri="{FF2B5EF4-FFF2-40B4-BE49-F238E27FC236}">
                <a16:creationId xmlns:a16="http://schemas.microsoft.com/office/drawing/2014/main" id="{E1BB80F8-8FDA-9994-5475-97684D25F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" y="0"/>
            <a:ext cx="9134477" cy="5143500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14F64342-4443-EBBF-25CB-AE7A436D3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66" y="170721"/>
            <a:ext cx="1767902" cy="36290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992F0E66-E1A7-49D3-7E5F-C30004C79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9271" y="2337342"/>
            <a:ext cx="4792042" cy="1095321"/>
          </a:xfrm>
          <a:prstGeom prst="rect">
            <a:avLst/>
          </a:prstGeom>
        </p:spPr>
        <p:txBody>
          <a:bodyPr/>
          <a:lstStyle>
            <a:lvl1pPr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3F227C5-5DDE-374C-EF70-5B26D4F7B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9270" y="3432664"/>
            <a:ext cx="3857213" cy="562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1469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1_Title - Horizon B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ed shirt&#10;&#10;AI-generated content may be incorrect.">
            <a:extLst>
              <a:ext uri="{FF2B5EF4-FFF2-40B4-BE49-F238E27FC236}">
                <a16:creationId xmlns:a16="http://schemas.microsoft.com/office/drawing/2014/main" id="{919F189D-F7D1-79E0-9824-DB9D975ADE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681"/>
            <a:ext cx="9139238" cy="5146181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325A1D60-296A-7303-D967-B2278F6D78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66" y="170721"/>
            <a:ext cx="1767902" cy="36290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3697684B-14C8-5CD7-D831-CDD35E7FE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3713" y="2337342"/>
            <a:ext cx="3657600" cy="1095321"/>
          </a:xfrm>
          <a:prstGeom prst="rect">
            <a:avLst/>
          </a:prstGeom>
        </p:spPr>
        <p:txBody>
          <a:bodyPr/>
          <a:lstStyle>
            <a:lvl1pPr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5C2D9D3-E7FB-E41B-22CB-B9030E9794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3713" y="3432664"/>
            <a:ext cx="2722770" cy="562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6206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1_Title - Horizon B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young boys smiling&#10;&#10;AI-generated content may be incorrect.">
            <a:extLst>
              <a:ext uri="{FF2B5EF4-FFF2-40B4-BE49-F238E27FC236}">
                <a16:creationId xmlns:a16="http://schemas.microsoft.com/office/drawing/2014/main" id="{9F7AD938-CF9A-DF7F-DC09-5D3CFAE81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" y="0"/>
            <a:ext cx="9134477" cy="5143500"/>
          </a:xfrm>
          <a:prstGeom prst="rect">
            <a:avLst/>
          </a:prstGeom>
        </p:spPr>
      </p:pic>
      <p:pic>
        <p:nvPicPr>
          <p:cNvPr id="2" name="Picture 1" descr="A black and orange text&#10;&#10;AI-generated content may be incorrect.">
            <a:extLst>
              <a:ext uri="{FF2B5EF4-FFF2-40B4-BE49-F238E27FC236}">
                <a16:creationId xmlns:a16="http://schemas.microsoft.com/office/drawing/2014/main" id="{6A385B2B-6EC6-DBAD-A12A-434921A50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93550"/>
            <a:ext cx="1740000" cy="550508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F461DD9A-03B4-17E8-B7D0-5A41EEA88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456" y="3670655"/>
            <a:ext cx="7886700" cy="550508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7182E4C-412C-9EEC-4CE3-3C0C0CC1A7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784" y="4221163"/>
            <a:ext cx="7886700" cy="70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0173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Horizon BL" preserve="1" userDrawn="1">
  <p:cSld name="1_Title - Horizon B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48C46B6B-DFA9-5BC6-F87E-4B36F11648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" y="0"/>
            <a:ext cx="9134477" cy="514350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2FF88E2-C49E-9B7A-1D4D-7069BB81D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456" y="3638041"/>
            <a:ext cx="7886700" cy="583122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lang="en-GB" dirty="0"/>
              <a:t>TITLE IN CAPITALS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4798B3-CE10-4ABD-438A-311BB30943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784" y="4221163"/>
            <a:ext cx="7886700" cy="70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0529A2CB-E219-62E7-1202-6AC99376DB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66" y="170721"/>
            <a:ext cx="1767902" cy="3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7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grey logo&#10;&#10;AI-generated content may be incorrect.">
            <a:extLst>
              <a:ext uri="{FF2B5EF4-FFF2-40B4-BE49-F238E27FC236}">
                <a16:creationId xmlns:a16="http://schemas.microsoft.com/office/drawing/2014/main" id="{B7FF167D-9A33-59C7-878C-336DAFA314E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616" y="165725"/>
            <a:ext cx="1748558" cy="35893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2" r:id="rId9"/>
    <p:sldLayoutId id="2147483704" r:id="rId10"/>
    <p:sldLayoutId id="214748370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6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000" b="0" i="0" u="none" strike="noStrike" cap="none">
          <a:solidFill>
            <a:srgbClr val="000000"/>
          </a:solidFill>
          <a:latin typeface="+mj-lt"/>
          <a:ea typeface="Inter Medium" panose="020B060402020202020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rgbClr val="000000"/>
          </a:solidFill>
          <a:latin typeface="+mn-lt"/>
          <a:ea typeface="Lato Light" panose="020F0502020204030203" pitchFamily="34" charset="0"/>
          <a:cs typeface="Lato Light" panose="020F0502020204030203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1;p9">
            <a:extLst>
              <a:ext uri="{FF2B5EF4-FFF2-40B4-BE49-F238E27FC236}">
                <a16:creationId xmlns:a16="http://schemas.microsoft.com/office/drawing/2014/main" id="{747E71DD-74CC-346C-07FB-E4644A122131}"/>
              </a:ext>
            </a:extLst>
          </p:cNvPr>
          <p:cNvSpPr/>
          <p:nvPr userDrawn="1"/>
        </p:nvSpPr>
        <p:spPr>
          <a:xfrm>
            <a:off x="0" y="0"/>
            <a:ext cx="9149400" cy="10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8" name="Google Shape;44;p6">
            <a:extLst>
              <a:ext uri="{FF2B5EF4-FFF2-40B4-BE49-F238E27FC236}">
                <a16:creationId xmlns:a16="http://schemas.microsoft.com/office/drawing/2014/main" id="{8942BD12-9BFC-85DA-1F30-15DF502D6A4F}"/>
              </a:ext>
            </a:extLst>
          </p:cNvPr>
          <p:cNvCxnSpPr/>
          <p:nvPr userDrawn="1"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60;p9">
            <a:extLst>
              <a:ext uri="{FF2B5EF4-FFF2-40B4-BE49-F238E27FC236}">
                <a16:creationId xmlns:a16="http://schemas.microsoft.com/office/drawing/2014/main" id="{6CBC68C4-650E-9EB4-2A84-AF290478A2E5}"/>
              </a:ext>
            </a:extLst>
          </p:cNvPr>
          <p:cNvCxnSpPr/>
          <p:nvPr userDrawn="1"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47;p7">
            <a:extLst>
              <a:ext uri="{FF2B5EF4-FFF2-40B4-BE49-F238E27FC236}">
                <a16:creationId xmlns:a16="http://schemas.microsoft.com/office/drawing/2014/main" id="{98348960-6BDF-BF72-C494-231BBC654563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800">
                <a:solidFill>
                  <a:srgbClr val="C9C4BC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Inter Light"/>
              </a:defRPr>
            </a:lvl1pPr>
            <a:lvl2pPr lvl="1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C9C4B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3" descr="A black and grey logo&#10;&#10;AI-generated content may be incorrect.">
            <a:extLst>
              <a:ext uri="{FF2B5EF4-FFF2-40B4-BE49-F238E27FC236}">
                <a16:creationId xmlns:a16="http://schemas.microsoft.com/office/drawing/2014/main" id="{1FEA4E5C-0A76-9501-E924-25D06EE28C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574" y="4788956"/>
            <a:ext cx="648636" cy="13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0" r:id="rId2"/>
    <p:sldLayoutId id="2147483714" r:id="rId3"/>
    <p:sldLayoutId id="2147483734" r:id="rId4"/>
    <p:sldLayoutId id="2147483739" r:id="rId5"/>
  </p:sldLayoutIdLst>
  <p:hf hdr="0" ftr="0" dt="0"/>
  <p:txStyles>
    <p:titleStyle>
      <a:lvl1pPr algn="l" defTabSz="914400" rtl="0" eaLnBrk="1" latinLnBrk="0" hangingPunct="1">
        <a:lnSpc>
          <a:spcPct val="60000"/>
        </a:lnSpc>
        <a:spcBef>
          <a:spcPct val="0"/>
        </a:spcBef>
        <a:buNone/>
        <a:defRPr sz="4400" kern="1200">
          <a:solidFill>
            <a:schemeClr val="tx1"/>
          </a:solidFill>
          <a:latin typeface="Degular Display Black" panose="020B090405050306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D353DCB9-F58C-F1F2-0964-B4477C2019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084" y="4771979"/>
            <a:ext cx="656691" cy="134801"/>
          </a:xfrm>
          <a:prstGeom prst="rect">
            <a:avLst/>
          </a:prstGeom>
        </p:spPr>
      </p:pic>
      <p:pic>
        <p:nvPicPr>
          <p:cNvPr id="4" name="Picture 3" descr="A dark blue background with a black circle&#10;&#10;AI-generated content may be incorrect.">
            <a:extLst>
              <a:ext uri="{FF2B5EF4-FFF2-40B4-BE49-F238E27FC236}">
                <a16:creationId xmlns:a16="http://schemas.microsoft.com/office/drawing/2014/main" id="{A7F7017F-9599-AD8C-29A3-BFC9FCE88C0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Google Shape;43;p6">
            <a:extLst>
              <a:ext uri="{FF2B5EF4-FFF2-40B4-BE49-F238E27FC236}">
                <a16:creationId xmlns:a16="http://schemas.microsoft.com/office/drawing/2014/main" id="{0A7DB149-ACA6-136F-9468-AFC19B3439B3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7699508" y="4783631"/>
            <a:ext cx="285900" cy="1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800">
                <a:solidFill>
                  <a:schemeClr val="tx1"/>
                </a:solidFill>
                <a:latin typeface="+mn-lt"/>
                <a:ea typeface="Inter Light"/>
                <a:cs typeface="Inter Light"/>
                <a:sym typeface="Inter Light"/>
              </a:defRPr>
            </a:lvl1pPr>
            <a:lvl2pPr lvl="1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buNone/>
              <a:defRPr sz="800">
                <a:solidFill>
                  <a:srgbClr val="6D6A76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Google Shape;44;p6">
            <a:extLst>
              <a:ext uri="{FF2B5EF4-FFF2-40B4-BE49-F238E27FC236}">
                <a16:creationId xmlns:a16="http://schemas.microsoft.com/office/drawing/2014/main" id="{C330E5BD-ACA1-A978-A331-636832D32184}"/>
              </a:ext>
            </a:extLst>
          </p:cNvPr>
          <p:cNvCxnSpPr/>
          <p:nvPr userDrawn="1"/>
        </p:nvCxnSpPr>
        <p:spPr>
          <a:xfrm>
            <a:off x="8108650" y="4715525"/>
            <a:ext cx="0" cy="302400"/>
          </a:xfrm>
          <a:prstGeom prst="straightConnector1">
            <a:avLst/>
          </a:prstGeom>
          <a:noFill/>
          <a:ln w="9525" cap="flat" cmpd="sng">
            <a:solidFill>
              <a:srgbClr val="DEDBD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739BED3B-25EA-A91A-D9A7-ADA49554B7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893" y="4771978"/>
            <a:ext cx="656691" cy="1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48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721" r:id="rId2"/>
    <p:sldLayoutId id="2147483697" r:id="rId3"/>
    <p:sldLayoutId id="214748374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11222"/>
          </a:solidFill>
          <a:latin typeface="Degular Display Black" panose="020B090405050306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1122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1122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1122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1122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1122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84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C2FC2D-A124-EE2D-3303-445CC3A3A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29869-EA5F-C3D4-59A8-3A1784979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659" y="3145419"/>
            <a:ext cx="4792042" cy="1095321"/>
          </a:xfrm>
        </p:spPr>
        <p:txBody>
          <a:bodyPr/>
          <a:lstStyle/>
          <a:p>
            <a:r>
              <a:rPr lang="en-GB" dirty="0"/>
              <a:t>PRAY FOR THE </a:t>
            </a:r>
            <a:r>
              <a:rPr lang="en-GB" dirty="0">
                <a:solidFill>
                  <a:schemeClr val="bg1"/>
                </a:solidFill>
              </a:rPr>
              <a:t>MIDDLE 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9D2D1-490F-4A4D-03DC-A28C424D42CC}"/>
              </a:ext>
            </a:extLst>
          </p:cNvPr>
          <p:cNvSpPr txBox="1"/>
          <p:nvPr/>
        </p:nvSpPr>
        <p:spPr>
          <a:xfrm>
            <a:off x="6155414" y="4897279"/>
            <a:ext cx="2803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All photos: © World Vision.</a:t>
            </a:r>
          </a:p>
        </p:txBody>
      </p:sp>
    </p:spTree>
    <p:extLst>
      <p:ext uri="{BB962C8B-B14F-4D97-AF65-F5344CB8AC3E}">
        <p14:creationId xmlns:p14="http://schemas.microsoft.com/office/powerpoint/2010/main" val="1242404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59226-C756-926E-1763-362079C945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BC2ED94-8699-2F0F-2569-FDB63E3B6A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DF120CE-C78F-F2EF-9B1D-62004827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Pray for peace and protection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3E3CB-E614-B268-755A-C0192496B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3450" y="1936518"/>
            <a:ext cx="4029376" cy="2236471"/>
          </a:xfrm>
        </p:spPr>
        <p:txBody>
          <a:bodyPr/>
          <a:lstStyle/>
          <a:p>
            <a:r>
              <a:rPr lang="en-GB" dirty="0"/>
              <a:t>Pray for peace in the region. Pray that fighting would cease and stability would be restored.</a:t>
            </a:r>
          </a:p>
          <a:p>
            <a:r>
              <a:rPr lang="en-GB" dirty="0"/>
              <a:t>Pray for children and families living in conflict areas, especially for children vulnerable to exploitation, abuse and child labour.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5F8141-F737-F16C-85FB-E6561075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2048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6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4B66D-3FDB-AFDD-3166-6AE683A83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56DE2F-0830-4033-F2C4-676D9D4EB1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09893F4-9CB5-5A55-AC0F-5A87199728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6C86F9-490A-C96D-F0EF-969E2814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985" y="477630"/>
            <a:ext cx="4029841" cy="841800"/>
          </a:xfrm>
        </p:spPr>
        <p:txBody>
          <a:bodyPr/>
          <a:lstStyle/>
          <a:p>
            <a:r>
              <a:rPr lang="en-US" sz="3200" dirty="0"/>
              <a:t>Pray for provision amidst urgent need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8DC9B-2317-5F0B-FFE4-CE33E5F9B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3450" y="1562436"/>
            <a:ext cx="4029376" cy="2236471"/>
          </a:xfrm>
        </p:spPr>
        <p:txBody>
          <a:bodyPr/>
          <a:lstStyle/>
          <a:p>
            <a:pPr lvl="0"/>
            <a:r>
              <a:rPr lang="en-GB" dirty="0"/>
              <a:t>Pray for provision for the millions lacking food, clean water, and medical care.</a:t>
            </a:r>
          </a:p>
          <a:p>
            <a:pPr lvl="0"/>
            <a:r>
              <a:rPr lang="en-GB" dirty="0"/>
              <a:t>Lift up children facing malnutrition, that they would receive the nourishment they need to survive and grow.</a:t>
            </a:r>
          </a:p>
          <a:p>
            <a:pPr lvl="0"/>
            <a:r>
              <a:rPr lang="en-GB" dirty="0"/>
              <a:t>Ask God to multiply resources and open supply routes in hard-to-reach areas.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2F7C6-94DB-C276-5015-5564014E3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73331"/>
            <a:ext cx="4123113" cy="62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E5101-D3DF-55BA-4625-FC05586F1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2045BD-27E6-E361-EDF3-3BC61A149A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C375EDA-6159-E1C2-7F05-1B6DF32EFE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8BF8D2-A29B-DFFE-506D-2F2FB37D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985" y="519184"/>
            <a:ext cx="4029841" cy="841800"/>
          </a:xfrm>
        </p:spPr>
        <p:txBody>
          <a:bodyPr/>
          <a:lstStyle/>
          <a:p>
            <a:r>
              <a:rPr lang="en-US" sz="3200" dirty="0"/>
              <a:t>Pray for emotional healing and hope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26EBF-DA37-4E82-872B-E0DFCFD891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3450" y="1595688"/>
            <a:ext cx="4029376" cy="2236471"/>
          </a:xfrm>
        </p:spPr>
        <p:txBody>
          <a:bodyPr/>
          <a:lstStyle/>
          <a:p>
            <a:pPr lvl="0"/>
            <a:r>
              <a:rPr lang="en-GB" dirty="0"/>
              <a:t>Pray for children experiencing trauma, fear, and loss. that they would find comfort, healing, and hope</a:t>
            </a:r>
          </a:p>
          <a:p>
            <a:pPr lvl="0"/>
            <a:r>
              <a:rPr lang="en-GB" dirty="0"/>
              <a:t>Lift up parents and caregivers under immense pressure, that they would have strength and resilience</a:t>
            </a:r>
          </a:p>
          <a:p>
            <a:pPr lvl="0"/>
            <a:r>
              <a:rPr lang="en-GB" dirty="0"/>
              <a:t>Pray for access to safe spaces where children can begin to recover emotionally.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BC4E8-F879-DEAB-BED0-BA99536E5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20481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3ED88-1EAB-D823-20BA-318C2E30E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510" y="-69100"/>
            <a:ext cx="4641145" cy="52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17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0590D-C68E-B4A8-A356-6E5CF132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577BA5-85BC-01A0-FB26-E141C908B2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59866BC-F55D-82D6-DE09-A4699C45F9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9CBCCB-F483-A019-F02B-2DB3EDA26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985" y="311371"/>
            <a:ext cx="4029841" cy="841800"/>
          </a:xfrm>
        </p:spPr>
        <p:txBody>
          <a:bodyPr/>
          <a:lstStyle/>
          <a:p>
            <a:r>
              <a:rPr lang="en-US" sz="3200" dirty="0"/>
              <a:t>Pray for the response effort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F0246-1D9A-133B-C1B6-0D0EDA4134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2985" y="1337997"/>
            <a:ext cx="4029376" cy="2236471"/>
          </a:xfrm>
        </p:spPr>
        <p:txBody>
          <a:bodyPr/>
          <a:lstStyle/>
          <a:p>
            <a:pPr lvl="0"/>
            <a:r>
              <a:rPr lang="en-GB" dirty="0"/>
              <a:t>Pray for this response to reach further and faster, that emergency food, hygiene kits and support for displaced families would get to those most in need without delay.</a:t>
            </a:r>
          </a:p>
          <a:p>
            <a:pPr lvl="0"/>
            <a:r>
              <a:rPr lang="en-GB" dirty="0"/>
              <a:t>For wisdom and resilience for World Vision teams on the ground and working remotely, particularly in Lebanon, Iraq and the West Bank, as they navigate complex and high-pressure situations.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45B5E-904C-A71E-117A-9EF27CA5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20481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C2BDF5-C204-92A6-4A14-AB9F561BA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67541"/>
            <a:ext cx="4263470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5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80355"/>
      </p:ext>
    </p:extLst>
  </p:cSld>
  <p:clrMapOvr>
    <a:masterClrMapping/>
  </p:clrMapOvr>
</p:sld>
</file>

<file path=ppt/theme/theme1.xml><?xml version="1.0" encoding="utf-8"?>
<a:theme xmlns:a="http://schemas.openxmlformats.org/drawingml/2006/main" name="WVUK Subsection Slides">
  <a:themeElements>
    <a:clrScheme name="WVUK Brand 2025">
      <a:dk1>
        <a:srgbClr val="111222"/>
      </a:dk1>
      <a:lt1>
        <a:srgbClr val="FFFFFF"/>
      </a:lt1>
      <a:dk2>
        <a:srgbClr val="6D6A76"/>
      </a:dk2>
      <a:lt2>
        <a:srgbClr val="E9E7E3"/>
      </a:lt2>
      <a:accent1>
        <a:srgbClr val="FF5515"/>
      </a:accent1>
      <a:accent2>
        <a:srgbClr val="0C7993"/>
      </a:accent2>
      <a:accent3>
        <a:srgbClr val="B10831"/>
      </a:accent3>
      <a:accent4>
        <a:srgbClr val="259B55"/>
      </a:accent4>
      <a:accent5>
        <a:srgbClr val="C9C4BC"/>
      </a:accent5>
      <a:accent6>
        <a:srgbClr val="FF7A38"/>
      </a:accent6>
      <a:hlink>
        <a:srgbClr val="22A8C9"/>
      </a:hlink>
      <a:folHlink>
        <a:srgbClr val="0097A7"/>
      </a:folHlink>
    </a:clrScheme>
    <a:fontScheme name="WVUK Brand 2025">
      <a:majorFont>
        <a:latin typeface="Degular Display Black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VUK_FY26_Powerpoint Template.potx" id="{7574B198-DCD9-44DB-8E92-D1F535028F94}" vid="{7BF679C1-243B-4AEA-99BA-D57CC9C002A9}"/>
    </a:ext>
  </a:extLst>
</a:theme>
</file>

<file path=ppt/theme/theme2.xml><?xml version="1.0" encoding="utf-8"?>
<a:theme xmlns:a="http://schemas.openxmlformats.org/drawingml/2006/main" name="WVUK Content Slides">
  <a:themeElements>
    <a:clrScheme name="WVUK Brand 2025">
      <a:dk1>
        <a:srgbClr val="111222"/>
      </a:dk1>
      <a:lt1>
        <a:srgbClr val="FFFFFF"/>
      </a:lt1>
      <a:dk2>
        <a:srgbClr val="6D6A76"/>
      </a:dk2>
      <a:lt2>
        <a:srgbClr val="E9E7E3"/>
      </a:lt2>
      <a:accent1>
        <a:srgbClr val="FF5515"/>
      </a:accent1>
      <a:accent2>
        <a:srgbClr val="0C7993"/>
      </a:accent2>
      <a:accent3>
        <a:srgbClr val="B10831"/>
      </a:accent3>
      <a:accent4>
        <a:srgbClr val="259B55"/>
      </a:accent4>
      <a:accent5>
        <a:srgbClr val="C9C4BC"/>
      </a:accent5>
      <a:accent6>
        <a:srgbClr val="FF7A38"/>
      </a:accent6>
      <a:hlink>
        <a:srgbClr val="22A8C9"/>
      </a:hlink>
      <a:folHlink>
        <a:srgbClr val="0097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VUK_FY26_Powerpoint Template.potx" id="{7574B198-DCD9-44DB-8E92-D1F535028F94}" vid="{1AF17AB0-21FE-4983-B53F-B7E70397AF92}"/>
    </a:ext>
  </a:extLst>
</a:theme>
</file>

<file path=ppt/theme/theme3.xml><?xml version="1.0" encoding="utf-8"?>
<a:theme xmlns:a="http://schemas.openxmlformats.org/drawingml/2006/main" name="WVUK Midnight Slides">
  <a:themeElements>
    <a:clrScheme name="WVUK Brand 2025">
      <a:dk1>
        <a:srgbClr val="111222"/>
      </a:dk1>
      <a:lt1>
        <a:srgbClr val="FFFFFF"/>
      </a:lt1>
      <a:dk2>
        <a:srgbClr val="6D6A76"/>
      </a:dk2>
      <a:lt2>
        <a:srgbClr val="E9E7E3"/>
      </a:lt2>
      <a:accent1>
        <a:srgbClr val="FF5515"/>
      </a:accent1>
      <a:accent2>
        <a:srgbClr val="0C7993"/>
      </a:accent2>
      <a:accent3>
        <a:srgbClr val="B10831"/>
      </a:accent3>
      <a:accent4>
        <a:srgbClr val="259B55"/>
      </a:accent4>
      <a:accent5>
        <a:srgbClr val="C9C4BC"/>
      </a:accent5>
      <a:accent6>
        <a:srgbClr val="FF7A38"/>
      </a:accent6>
      <a:hlink>
        <a:srgbClr val="22A8C9"/>
      </a:hlink>
      <a:folHlink>
        <a:srgbClr val="0097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VUK_FY26_Powerpoint Template.potx" id="{7574B198-DCD9-44DB-8E92-D1F535028F94}" vid="{563682FE-40DA-4122-9378-06A01B72ACD5}"/>
    </a:ext>
  </a:extLst>
</a:theme>
</file>

<file path=ppt/theme/theme4.xml><?xml version="1.0" encoding="utf-8"?>
<a:theme xmlns:a="http://schemas.openxmlformats.org/drawingml/2006/main" name="WVUK Sections and End Slides">
  <a:themeElements>
    <a:clrScheme name="WVUK Brand 2025">
      <a:dk1>
        <a:srgbClr val="111222"/>
      </a:dk1>
      <a:lt1>
        <a:srgbClr val="FFFFFF"/>
      </a:lt1>
      <a:dk2>
        <a:srgbClr val="6D6A76"/>
      </a:dk2>
      <a:lt2>
        <a:srgbClr val="E9E7E3"/>
      </a:lt2>
      <a:accent1>
        <a:srgbClr val="FF5515"/>
      </a:accent1>
      <a:accent2>
        <a:srgbClr val="0C7993"/>
      </a:accent2>
      <a:accent3>
        <a:srgbClr val="B10831"/>
      </a:accent3>
      <a:accent4>
        <a:srgbClr val="259B55"/>
      </a:accent4>
      <a:accent5>
        <a:srgbClr val="C9C4BC"/>
      </a:accent5>
      <a:accent6>
        <a:srgbClr val="FF7A38"/>
      </a:accent6>
      <a:hlink>
        <a:srgbClr val="22A8C9"/>
      </a:hlink>
      <a:folHlink>
        <a:srgbClr val="0097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VUK_FY26_Powerpoint Template.potx" id="{7574B198-DCD9-44DB-8E92-D1F535028F94}" vid="{D1007127-BDDE-4C08-91F0-4F3DF70B1297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40C04121AAA64D934EBC09CDD65CCD" ma:contentTypeVersion="23" ma:contentTypeDescription="Create a new document." ma:contentTypeScope="" ma:versionID="c56d2de50a7ea5545e9c6dd4f05245e3">
  <xsd:schema xmlns:xsd="http://www.w3.org/2001/XMLSchema" xmlns:xs="http://www.w3.org/2001/XMLSchema" xmlns:p="http://schemas.microsoft.com/office/2006/metadata/properties" xmlns:ns2="b63c2c60-6ee2-4a43-b6ae-bbe96a875444" xmlns:ns3="5cb7ec7c-ed3e-4d76-b57b-bacd0b4409d8" targetNamespace="http://schemas.microsoft.com/office/2006/metadata/properties" ma:root="true" ma:fieldsID="78ee6da5e72faef22091d19e950a69ef" ns2:_="" ns3:_="">
    <xsd:import namespace="b63c2c60-6ee2-4a43-b6ae-bbe96a875444"/>
    <xsd:import namespace="5cb7ec7c-ed3e-4d76-b57b-bacd0b4409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c2c60-6ee2-4a43-b6ae-bbe96a8754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f87033d-b51b-45bf-808a-c367577c2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b7ec7c-ed3e-4d76-b57b-bacd0b4409d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cde03de-9243-4ffd-ae9a-06e1f7bf084c}" ma:internalName="TaxCatchAll" ma:showField="CatchAllData" ma:web="5cb7ec7c-ed3e-4d76-b57b-bacd0b4409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b7ec7c-ed3e-4d76-b57b-bacd0b4409d8" xsi:nil="true"/>
    <lcf76f155ced4ddcb4097134ff3c332f xmlns="b63c2c60-6ee2-4a43-b6ae-bbe96a87544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CEEE0D-2A0B-4F43-80BB-D6FCE86C93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3c2c60-6ee2-4a43-b6ae-bbe96a875444"/>
    <ds:schemaRef ds:uri="5cb7ec7c-ed3e-4d76-b57b-bacd0b4409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E0CEBA-7975-4BC5-BDBB-0B7925DB12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1C547F-FD19-415B-A91E-F5B0F41FAF62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5cb7ec7c-ed3e-4d76-b57b-bacd0b4409d8"/>
    <ds:schemaRef ds:uri="http://www.w3.org/XML/1998/namespace"/>
    <ds:schemaRef ds:uri="b63c2c60-6ee2-4a43-b6ae-bbe96a87544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WVUK_FY26_Powerpoint Template</Template>
  <TotalTime>237</TotalTime>
  <Words>241</Words>
  <Application>Microsoft Office PowerPoint</Application>
  <PresentationFormat>On-screen Show (16:9)</PresentationFormat>
  <Paragraphs>20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Aptos</vt:lpstr>
      <vt:lpstr>Lato</vt:lpstr>
      <vt:lpstr>Myriad Pro Light</vt:lpstr>
      <vt:lpstr>Arial</vt:lpstr>
      <vt:lpstr>Wingdings</vt:lpstr>
      <vt:lpstr>Lato Light</vt:lpstr>
      <vt:lpstr>Inter Light</vt:lpstr>
      <vt:lpstr>Degular Display Black</vt:lpstr>
      <vt:lpstr>Inter Medium</vt:lpstr>
      <vt:lpstr>WVUK Subsection Slides</vt:lpstr>
      <vt:lpstr>WVUK Content Slides</vt:lpstr>
      <vt:lpstr>WVUK Midnight Slides</vt:lpstr>
      <vt:lpstr>WVUK Sections and End Slides</vt:lpstr>
      <vt:lpstr>PRAY FOR THE MIDDLE EAST</vt:lpstr>
      <vt:lpstr>Pray for peace and protection</vt:lpstr>
      <vt:lpstr>Pray for provision amidst urgent need</vt:lpstr>
      <vt:lpstr>Pray for emotional healing and hope</vt:lpstr>
      <vt:lpstr>Pray for the response effort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 Knoop</dc:creator>
  <cp:lastModifiedBy>Nicola McIntyre</cp:lastModifiedBy>
  <cp:revision>2</cp:revision>
  <dcterms:created xsi:type="dcterms:W3CDTF">2026-06-02T07:05:10Z</dcterms:created>
  <dcterms:modified xsi:type="dcterms:W3CDTF">2026-06-03T11:31:37Z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0x0101008340C04121AAA64D934EBC09CDD65CCD</vt:lpwstr>
  </property>
  <property fmtid="{D5CDD505-2E9C-101B-9397-08002B2CF9AE}" pid="3" name="MediaServiceImageTags">
    <vt:lpwstr/>
  </property>
</Properties>
</file>